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32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3" r:id="rId3"/>
  </p:sldMasterIdLst>
  <p:notesMasterIdLst>
    <p:notesMasterId r:id="rId5"/>
  </p:notesMasterIdLst>
  <p:sldIdLst>
    <p:sldId id="256" r:id="rId4"/>
    <p:sldId id="257" r:id="rId6"/>
    <p:sldId id="259" r:id="rId7"/>
    <p:sldId id="260" r:id="rId8"/>
    <p:sldId id="261" r:id="rId9"/>
    <p:sldId id="262" r:id="rId10"/>
    <p:sldId id="263" r:id="rId11"/>
    <p:sldId id="305" r:id="rId12"/>
    <p:sldId id="306" r:id="rId13"/>
    <p:sldId id="307" r:id="rId14"/>
    <p:sldId id="308" r:id="rId15"/>
    <p:sldId id="304" r:id="rId16"/>
  </p:sldIdLst>
  <p:sldSz cx="9144000" cy="5143500"/>
  <p:notesSz cx="6858000" cy="9144000"/>
  <p:embeddedFontLst>
    <p:embeddedFont>
      <p:font typeface="Montserrat ExtraBold"/>
      <p:bold r:id="rId20"/>
      <p:boldItalic r:id="rId21"/>
    </p:embeddedFont>
    <p:embeddedFont>
      <p:font typeface="Montserrat"/>
      <p:regular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Proxima Nova Semibold" panose="02000506030000020004"/>
      <p:bold r:id="rId27"/>
    </p:embeddedFont>
    <p:embeddedFont>
      <p:font typeface="Proxima Nova" panose="02000506030000020004"/>
      <p:regular r:id="rId28"/>
    </p:embeddedFont>
    <p:embeddedFont>
      <p:font typeface="Montserrat ExtraLight"/>
      <p:regular r:id="rId29"/>
      <p:bold r:id="rId30"/>
      <p:italic r:id="rId31"/>
      <p:boldItalic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font" Target="fonts/font17.fntdata"/><Relationship Id="rId35" Type="http://schemas.openxmlformats.org/officeDocument/2006/relationships/font" Target="fonts/font16.fntdata"/><Relationship Id="rId34" Type="http://schemas.openxmlformats.org/officeDocument/2006/relationships/font" Target="fonts/font15.fntdata"/><Relationship Id="rId33" Type="http://schemas.openxmlformats.org/officeDocument/2006/relationships/font" Target="fonts/font14.fntdata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87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hyperlink" Target="http://bit.ly/2Tynxt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Web development</a:t>
            </a:r>
            <a:endParaRPr lang="en-US" altLang="en-GB"/>
          </a:p>
        </p:txBody>
      </p:sp>
      <p:sp>
        <p:nvSpPr>
          <p:cNvPr id="163" name="Google Shape;163;p38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By Rajdeep Karmakar</a:t>
            </a:r>
            <a:endParaRPr lang="en-US" altLang="en-GB"/>
          </a:p>
        </p:txBody>
      </p:sp>
      <p:sp>
        <p:nvSpPr>
          <p:cNvPr id="164" name="Google Shape;164;p38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 a y  1</a:t>
            </a:r>
            <a:endParaRPr lang="en-US" altLang="en-GB"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 Box 8"/>
          <p:cNvSpPr txBox="1"/>
          <p:nvPr/>
        </p:nvSpPr>
        <p:spPr>
          <a:xfrm>
            <a:off x="1026795" y="544830"/>
            <a:ext cx="7646035" cy="2202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800" b="1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Database</a:t>
            </a:r>
            <a:r>
              <a:rPr lang="en-US" b="1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b="1" u="sng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Technologies used in the frontend:</a:t>
            </a:r>
            <a:endParaRPr lang="en-US" u="sng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SQL (Structured Query Language)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databases like MySQL, PostgreSQL.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NoSQL databases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like MongoDB (used for large sets of unstructured data).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b="1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How it Works:</a:t>
            </a:r>
            <a:endParaRPr lang="en-US" b="1" u="sng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Backend applications communicate with the database to fetch or store information. For instance, when you log in, the backend checks your credentials against the stored data in the database.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2" name="Picture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899795" y="2877820"/>
            <a:ext cx="3558540" cy="1877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Picture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4644390" y="2747010"/>
            <a:ext cx="3003550" cy="2038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4" name="Picture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611505" y="555625"/>
            <a:ext cx="3037840" cy="2317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Picture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5076190" y="1491615"/>
            <a:ext cx="3742690" cy="2297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539750" y="3291840"/>
            <a:ext cx="4246880" cy="1615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4197985" y="699135"/>
            <a:ext cx="1133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Database</a:t>
            </a:r>
            <a:endParaRPr lang="en-US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" name="Curved Connector 1"/>
          <p:cNvCxnSpPr>
            <a:stCxn id="1" idx="1"/>
            <a:endCxn id="114" idx="3"/>
          </p:cNvCxnSpPr>
          <p:nvPr/>
        </p:nvCxnSpPr>
        <p:spPr>
          <a:xfrm rot="10800000" flipV="1">
            <a:off x="3649345" y="852170"/>
            <a:ext cx="548640" cy="8616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Curved Connector 2"/>
          <p:cNvCxnSpPr>
            <a:endCxn id="115" idx="0"/>
          </p:cNvCxnSpPr>
          <p:nvPr/>
        </p:nvCxnSpPr>
        <p:spPr>
          <a:xfrm>
            <a:off x="5220335" y="843280"/>
            <a:ext cx="1727200" cy="64833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 rot="5400000">
            <a:off x="3168015" y="1814830"/>
            <a:ext cx="2304415" cy="648335"/>
          </a:xfrm>
          <a:prstGeom prst="curvedConnector3">
            <a:avLst>
              <a:gd name="adj1" fmla="val 500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4390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/>
          <p:nvPr/>
        </p:nvSpPr>
        <p:spPr>
          <a:xfrm>
            <a:off x="1763270" y="192398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 ExtraBold"/>
              <a:buNone/>
              <a:defRPr sz="7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800"/>
              <a:t>Thank You!</a:t>
            </a:r>
            <a:endParaRPr lang="en-US" altLang="en-GB"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938530" y="445135"/>
            <a:ext cx="5735955" cy="668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Today’s Topics:</a:t>
            </a:r>
            <a:endParaRPr lang="en-US" altLang="en-GB"/>
          </a:p>
        </p:txBody>
      </p:sp>
      <p:sp>
        <p:nvSpPr>
          <p:cNvPr id="171" name="Google Shape;171;p39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There’s what you’ll find in this </a:t>
            </a:r>
            <a:r>
              <a:rPr lang="en-GB" sz="1600" b="1">
                <a:uFill>
                  <a:noFill/>
                </a:uFill>
                <a:hlinkClick r:id="rId1"/>
              </a:rPr>
              <a:t>Slidesgo</a:t>
            </a:r>
            <a:r>
              <a:rPr lang="en-GB" sz="1600"/>
              <a:t> template: 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altLang="en-GB" sz="1600"/>
              <a:t>Introduction</a:t>
            </a:r>
            <a:endParaRPr lang="en-US" altLang="en-GB" sz="160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altLang="en-GB" sz="1600"/>
              <a:t>How website works.</a:t>
            </a:r>
            <a:endParaRPr lang="en-GB" sz="160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ctrTitle"/>
          </p:nvPr>
        </p:nvSpPr>
        <p:spPr>
          <a:xfrm>
            <a:off x="3131820" y="2566670"/>
            <a:ext cx="1190625" cy="9328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01 </a:t>
            </a:r>
            <a:endParaRPr lang="en-GB"/>
          </a:p>
        </p:txBody>
      </p:sp>
      <p:sp>
        <p:nvSpPr>
          <p:cNvPr id="195" name="Google Shape;195;p41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The so called “INTRO” from me! 🙂</a:t>
            </a:r>
            <a:endParaRPr lang="en-US" alt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4427995" y="2499552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94;p41"/>
          <p:cNvSpPr txBox="1"/>
          <p:nvPr/>
        </p:nvSpPr>
        <p:spPr>
          <a:xfrm>
            <a:off x="4644390" y="2571750"/>
            <a:ext cx="2899410" cy="9328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Intro </a:t>
            </a: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type="ctrTitle"/>
          </p:nvPr>
        </p:nvSpPr>
        <p:spPr>
          <a:xfrm>
            <a:off x="1852430" y="105886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“Every great website starts with a single line of code, and today marks the beginning of your journey to build something incredible.”</a:t>
            </a: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2267585" y="3453765"/>
            <a:ext cx="4987290" cy="598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How website works</a:t>
            </a:r>
            <a:endParaRPr lang="en-US" altLang="en-GB"/>
          </a:p>
        </p:txBody>
      </p:sp>
      <p:sp>
        <p:nvSpPr>
          <p:cNvPr id="207" name="Google Shape;207;p43"/>
          <p:cNvSpPr txBox="1"/>
          <p:nvPr>
            <p:ph type="title" idx="2"/>
          </p:nvPr>
        </p:nvSpPr>
        <p:spPr>
          <a:xfrm>
            <a:off x="971550" y="3253740"/>
            <a:ext cx="916305" cy="931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2124215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/>
          <p:nvPr>
            <p:ph type="title"/>
          </p:nvPr>
        </p:nvSpPr>
        <p:spPr>
          <a:xfrm>
            <a:off x="938530" y="445135"/>
            <a:ext cx="4629150" cy="51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1"/>
                </a:solidFill>
              </a:rPr>
              <a:t>How Website works?</a:t>
            </a:r>
            <a:r>
              <a:rPr lang="en-GB">
                <a:solidFill>
                  <a:schemeClr val="accent1"/>
                </a:solidFill>
              </a:rPr>
              <a:t>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/>
          <p:nvPr>
            <p:ph type="body" idx="1"/>
          </p:nvPr>
        </p:nvSpPr>
        <p:spPr>
          <a:xfrm>
            <a:off x="938500" y="1417340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 </a:t>
            </a:r>
            <a:r>
              <a:rPr lang="en-GB" b="1" u="sng">
                <a:solidFill>
                  <a:srgbClr val="FFFF00"/>
                </a:solidFill>
              </a:rPr>
              <a:t>Website</a:t>
            </a:r>
            <a:r>
              <a:rPr lang="en-GB">
                <a:solidFill>
                  <a:srgbClr val="FFFF00"/>
                </a:solidFill>
              </a:rPr>
              <a:t>:</a:t>
            </a:r>
            <a:endParaRPr lang="en-GB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website is a collection of related web pages that are hosted on a server and accessible through the internet. Each website has a unique domain name (like example.com) that users can visit using a web browser (Chrome, Firefox, etc.).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a user types a website URL in the browser, it sends a request to the web server hosting the website. The server processes the request and sends back the required web page.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 Box 1"/>
          <p:cNvSpPr txBox="1"/>
          <p:nvPr/>
        </p:nvSpPr>
        <p:spPr>
          <a:xfrm>
            <a:off x="1025525" y="977265"/>
            <a:ext cx="66338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 b="1" u="sng">
                <a:solidFill>
                  <a:schemeClr val="bg1">
                    <a:lumMod val="95000"/>
                  </a:schemeClr>
                </a:solidFill>
              </a:rPr>
              <a:t>Topics covered</a:t>
            </a:r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: Frontend, backend, database, DNS, IP Address</a:t>
            </a:r>
            <a:endParaRPr lang="en-US" sz="10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 have to understand some parts of website</a:t>
            </a:r>
            <a:endParaRPr lang="en-US" altLang="en-GB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/>
          <p:nvPr>
            <p:ph type="title"/>
          </p:nvPr>
        </p:nvSpPr>
        <p:spPr>
          <a:xfrm>
            <a:off x="827358" y="127572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Frontend</a:t>
            </a:r>
            <a:endParaRPr lang="en-GB"/>
          </a:p>
        </p:txBody>
      </p:sp>
      <p:sp>
        <p:nvSpPr>
          <p:cNvPr id="224" name="Google Shape;224;p45"/>
          <p:cNvSpPr txBox="1"/>
          <p:nvPr>
            <p:ph type="subTitle" idx="1"/>
          </p:nvPr>
        </p:nvSpPr>
        <p:spPr>
          <a:xfrm>
            <a:off x="827358" y="185140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frontend is the part of a website that the user interacts with. It includes everything you see and interact with in the browser—text, images, buttons, forms, etc.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25" name="Google Shape;225;p45"/>
          <p:cNvSpPr txBox="1"/>
          <p:nvPr>
            <p:ph type="title" idx="2"/>
          </p:nvPr>
        </p:nvSpPr>
        <p:spPr>
          <a:xfrm>
            <a:off x="3491953" y="124334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</a:t>
            </a:r>
            <a:endParaRPr lang="en-GB"/>
          </a:p>
        </p:txBody>
      </p:sp>
      <p:sp>
        <p:nvSpPr>
          <p:cNvPr id="226" name="Google Shape;226;p45"/>
          <p:cNvSpPr txBox="1"/>
          <p:nvPr>
            <p:ph type="subTitle" idx="3"/>
          </p:nvPr>
        </p:nvSpPr>
        <p:spPr>
          <a:xfrm>
            <a:off x="3491953" y="188823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backend is the part of a website that runs on the server and handles all the logic, database interactions, and operations not visible to the user.</a:t>
            </a:r>
            <a:endParaRPr lang="en-GB"/>
          </a:p>
        </p:txBody>
      </p:sp>
      <p:cxnSp>
        <p:nvCxnSpPr>
          <p:cNvPr id="227" name="Google Shape;227;p45"/>
          <p:cNvCxnSpPr/>
          <p:nvPr/>
        </p:nvCxnSpPr>
        <p:spPr>
          <a:xfrm>
            <a:off x="1886508" y="178742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4551103" y="182425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25;p45"/>
          <p:cNvSpPr txBox="1"/>
          <p:nvPr/>
        </p:nvSpPr>
        <p:spPr>
          <a:xfrm>
            <a:off x="6228168" y="131573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Database</a:t>
            </a:r>
            <a:endParaRPr lang="en-US" altLang="en-GB"/>
          </a:p>
        </p:txBody>
      </p:sp>
      <p:sp>
        <p:nvSpPr>
          <p:cNvPr id="2" name="Google Shape;226;p45"/>
          <p:cNvSpPr txBox="1"/>
          <p:nvPr/>
        </p:nvSpPr>
        <p:spPr>
          <a:xfrm>
            <a:off x="6228168" y="196062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database is a structured collection of data that websites or applications use to store, manage, and retrieve information efficiently.</a:t>
            </a:r>
            <a:endParaRPr lang="en-GB"/>
          </a:p>
        </p:txBody>
      </p:sp>
      <p:cxnSp>
        <p:nvCxnSpPr>
          <p:cNvPr id="3" name="Google Shape;228;p45"/>
          <p:cNvCxnSpPr/>
          <p:nvPr/>
        </p:nvCxnSpPr>
        <p:spPr>
          <a:xfrm>
            <a:off x="7287318" y="18966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71550" y="3723640"/>
            <a:ext cx="2022475" cy="1061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2"/>
          <a:srcRect b="8109"/>
          <a:stretch>
            <a:fillRect/>
          </a:stretch>
        </p:blipFill>
        <p:spPr>
          <a:xfrm>
            <a:off x="4067810" y="3604895"/>
            <a:ext cx="1330960" cy="1280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6804025" y="3491230"/>
            <a:ext cx="1329055" cy="12934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rcRect t="3804"/>
          <a:stretch>
            <a:fillRect/>
          </a:stretch>
        </p:blipFill>
        <p:spPr>
          <a:xfrm>
            <a:off x="3347720" y="3004185"/>
            <a:ext cx="2201545" cy="199136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52755" y="544830"/>
            <a:ext cx="7646035" cy="2547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800" b="1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Frontend</a:t>
            </a:r>
            <a:r>
              <a:rPr lang="en-US" b="1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b="1" u="sng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Technologies used in the frontend:</a:t>
            </a:r>
            <a:endParaRPr lang="en-US" u="sng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HTML</a:t>
            </a:r>
            <a:r>
              <a:rPr 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The structure and content of a webpage (e.g., text, images, headings).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CSS</a:t>
            </a:r>
            <a:r>
              <a:rPr 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The design and layout (e.g., colors, fonts, positioning).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JavaScript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: Adds interactivity (e.g., animations, form validations).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How it Works: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1) The browser sends a request to the web server.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2) The server responds with an HTML file (sometimes with CSS and JavaScript).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3) The browser interprets and renders the webpage for the user.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215" y="3178175"/>
            <a:ext cx="2830830" cy="1488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6012180" y="2748280"/>
            <a:ext cx="3024505" cy="2247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11"/>
          <p:cNvSpPr txBox="1"/>
          <p:nvPr/>
        </p:nvSpPr>
        <p:spPr>
          <a:xfrm>
            <a:off x="1835785" y="4227830"/>
            <a:ext cx="796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bg1"/>
                </a:solidFill>
                <a:sym typeface="+mn-ea"/>
              </a:rPr>
              <a:t>HTML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932045" y="3092450"/>
            <a:ext cx="796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CSS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812405" y="2427605"/>
            <a:ext cx="1155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Javascript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08" name="Picture 107"/>
          <p:cNvPicPr/>
          <p:nvPr/>
        </p:nvPicPr>
        <p:blipFill>
          <a:blip r:embed="rId4"/>
          <a:stretch>
            <a:fillRect/>
          </a:stretch>
        </p:blipFill>
        <p:spPr>
          <a:xfrm>
            <a:off x="7524115" y="2427605"/>
            <a:ext cx="339090" cy="314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5"/>
          <a:srcRect t="23300" r="-2717"/>
          <a:stretch>
            <a:fillRect/>
          </a:stretch>
        </p:blipFill>
        <p:spPr>
          <a:xfrm>
            <a:off x="4572000" y="3147695"/>
            <a:ext cx="36004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Picture 109"/>
          <p:cNvPicPr/>
          <p:nvPr/>
        </p:nvPicPr>
        <p:blipFill>
          <a:blip r:embed="rId6"/>
          <a:srcRect l="22730" t="13767" r="29232" b="11629"/>
          <a:stretch>
            <a:fillRect/>
          </a:stretch>
        </p:blipFill>
        <p:spPr>
          <a:xfrm>
            <a:off x="1475740" y="4083685"/>
            <a:ext cx="379730" cy="511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 Box 8"/>
          <p:cNvSpPr txBox="1"/>
          <p:nvPr/>
        </p:nvSpPr>
        <p:spPr>
          <a:xfrm>
            <a:off x="1026795" y="544830"/>
            <a:ext cx="7646035" cy="2533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800" b="1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Backend</a:t>
            </a:r>
            <a:r>
              <a:rPr lang="en-US" b="1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b="1" u="sng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u="sng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Technologies used in the frontend:</a:t>
            </a:r>
            <a:endParaRPr lang="en-US" u="sng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Server-Side Languages: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(e.g., Node.js, Python, PHP, Ruby) process requests, handle logic, and interact with databases.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Database:</a:t>
            </a: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Stores the data that the website needs (e.g., user profiles, blog posts, product listings).How it Works: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1) When a user submits a form (e.g., a login form), the browser sends the data to the server.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2) The server processes the data, interacts with the database, and returns the result (e.g., a success message or an error).</a:t>
            </a:r>
            <a:endParaRPr 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1"/>
          <a:srcRect l="5466" t="26075" b="13957"/>
          <a:stretch>
            <a:fillRect/>
          </a:stretch>
        </p:blipFill>
        <p:spPr>
          <a:xfrm>
            <a:off x="5004435" y="2931795"/>
            <a:ext cx="3668395" cy="1656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Picture 116"/>
          <p:cNvPicPr/>
          <p:nvPr/>
        </p:nvPicPr>
        <p:blipFill>
          <a:blip r:embed="rId2"/>
          <a:stretch>
            <a:fillRect/>
          </a:stretch>
        </p:blipFill>
        <p:spPr>
          <a:xfrm>
            <a:off x="2600960" y="2859405"/>
            <a:ext cx="2044700" cy="2170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Picture 117"/>
          <p:cNvPicPr/>
          <p:nvPr/>
        </p:nvPicPr>
        <p:blipFill>
          <a:blip r:embed="rId3"/>
          <a:stretch>
            <a:fillRect/>
          </a:stretch>
        </p:blipFill>
        <p:spPr>
          <a:xfrm>
            <a:off x="179070" y="3003550"/>
            <a:ext cx="2373630" cy="1651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8CB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2707</Words>
  <Application>WPS Presentation</Application>
  <PresentationFormat/>
  <Paragraphs>92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Arial</vt:lpstr>
      <vt:lpstr>Montserrat ExtraBold</vt:lpstr>
      <vt:lpstr>Montserrat</vt:lpstr>
      <vt:lpstr>Montserrat Medium</vt:lpstr>
      <vt:lpstr>Proxima Nova Semibold</vt:lpstr>
      <vt:lpstr>Proxima Nova</vt:lpstr>
      <vt:lpstr>Montserrat ExtraLight</vt:lpstr>
      <vt:lpstr>Calibri</vt:lpstr>
      <vt:lpstr>Microsoft YaHei</vt:lpstr>
      <vt:lpstr>Arial Unicode MS</vt:lpstr>
      <vt:lpstr>Consolas</vt:lpstr>
      <vt:lpstr>Futuristic Background by Slidesgo</vt:lpstr>
      <vt:lpstr>Slidesgo Final Pages</vt:lpstr>
      <vt:lpstr>D a y  1</vt:lpstr>
      <vt:lpstr>Today’s Topics:</vt:lpstr>
      <vt:lpstr>01 </vt:lpstr>
      <vt:lpstr>“Every great website starts with a single line of code, and today marks the beginning of your journey to build something incredible.”</vt:lpstr>
      <vt:lpstr>02</vt:lpstr>
      <vt:lpstr>How Website works?!</vt:lpstr>
      <vt:lpstr>Backend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/>
  <cp:lastModifiedBy>karma</cp:lastModifiedBy>
  <cp:revision>3</cp:revision>
  <dcterms:created xsi:type="dcterms:W3CDTF">2024-10-19T10:51:00Z</dcterms:created>
  <dcterms:modified xsi:type="dcterms:W3CDTF">2024-10-19T15:29:59Z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7820D3CEBBD145AB8EE29EAA20B92DD3_12</vt:lpwstr>
  </property>
  <property fmtid="{D5CDD505-2E9C-101B-9397-08002B2CF9AE}" pid="3" name="KSOProductBuildVer">
    <vt:lpwstr>1033-12.2.0.13472</vt:lpwstr>
  </property>
</Properties>
</file>